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70" r:id="rId2"/>
    <p:sldId id="257" r:id="rId3"/>
    <p:sldId id="258" r:id="rId4"/>
    <p:sldId id="267" r:id="rId5"/>
    <p:sldId id="260" r:id="rId6"/>
    <p:sldId id="261" r:id="rId7"/>
    <p:sldId id="269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58"/>
    <p:restoredTop sz="66505"/>
  </p:normalViewPr>
  <p:slideViewPr>
    <p:cSldViewPr snapToGrid="0" snapToObjects="1">
      <p:cViewPr varScale="1">
        <p:scale>
          <a:sx n="107" d="100"/>
          <a:sy n="107" d="100"/>
        </p:scale>
        <p:origin x="94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A2B9B-A933-244D-A3D5-FA5F8C7C63A8}" type="datetimeFigureOut">
              <a:rPr lang="en-RU" smtClean="0"/>
              <a:t>18.05.2022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048F3-0E0C-9442-912E-FAA950FBE6A6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0711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048F3-0E0C-9442-912E-FAA950FBE6A6}" type="slidenum">
              <a:rPr lang="en-RU" smtClean="0"/>
              <a:t>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354712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048F3-0E0C-9442-912E-FAA950FBE6A6}" type="slidenum">
              <a:rPr lang="en-RU" smtClean="0"/>
              <a:t>10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89391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заключение можно предположить, что с развитием роботизированных систем человеческая цивилизация приближается к новой промышленной революции, в результате которой исчезнут многие привычные на данный момент профессии, а у людей будет больше времени заниматься более сложными вещами, не отвлекаясь на рутинные задачи. Это будет достигаться повышением автономности уже существующих систем и методов.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048F3-0E0C-9442-912E-FAA950FBE6A6}" type="slidenum">
              <a:rPr lang="en-RU" smtClean="0"/>
              <a:t>11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391718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зависимости от технологического этапа оптимизация достигалась путем создания инструментов, а также эксплуатацией природных факторов, возобновляемых источников энергии, животной силы и других людей.</a:t>
            </a:r>
          </a:p>
          <a:p>
            <a:r>
              <a:rPr lang="ru-RU" dirty="0"/>
              <a:t>С движением времени методы от примитивных развивались до более продвинутых, а иногда появлялись новые на замену устаревшим.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048F3-0E0C-9442-912E-FAA950FBE6A6}" type="slidenum">
              <a:rPr lang="en-RU" smtClean="0"/>
              <a:t>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06270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данный момент в вопросе оптимизации люди достигли непревзойдённых результатов. </a:t>
            </a:r>
          </a:p>
          <a:p>
            <a:r>
              <a:rPr lang="ru-RU" dirty="0"/>
              <a:t>Развитие информационных систем позволило создать заводы и предприятия, для </a:t>
            </a:r>
            <a:r>
              <a:rPr lang="ru-RU" dirty="0" err="1"/>
              <a:t>функционировния</a:t>
            </a:r>
            <a:r>
              <a:rPr lang="ru-RU" dirty="0"/>
              <a:t> которых практически не требуется живой человек.</a:t>
            </a:r>
          </a:p>
          <a:p>
            <a:r>
              <a:rPr lang="ru-RU" dirty="0"/>
              <a:t>Основную работу выполняют роботы-манипуляторы и умные роботы-транспортировщики. </a:t>
            </a:r>
          </a:p>
          <a:p>
            <a:r>
              <a:rPr lang="ru-RU" dirty="0"/>
              <a:t>Искусственный интеллект способен </a:t>
            </a:r>
            <a:r>
              <a:rPr lang="ru-RU" dirty="0" err="1"/>
              <a:t>распозновать</a:t>
            </a:r>
            <a:r>
              <a:rPr lang="ru-RU" dirty="0"/>
              <a:t> изображения, голосовые команды, ориентироваться в пространстве и управлять другими информационными системами.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048F3-0E0C-9442-912E-FAA950FBE6A6}" type="slidenum">
              <a:rPr lang="en-RU" smtClean="0"/>
              <a:t>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378275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048F3-0E0C-9442-912E-FAA950FBE6A6}" type="slidenum">
              <a:rPr lang="en-RU" smtClean="0"/>
              <a:t>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05695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Современные программные решения уже сейчас </a:t>
            </a:r>
            <a:r>
              <a:rPr lang="ru-RU" dirty="0" err="1"/>
              <a:t>кастомизируются</a:t>
            </a:r>
            <a:r>
              <a:rPr lang="ru-RU" dirty="0"/>
              <a:t> под конкретных пользователей или организации. Программы способны сами учиться взаимодействовать с конкретными пользователями, чтобы помогать им в решении их повседневных задач. Подобные системы успешно внедряются в образовательные организации, банки, производственные предприятия, домашние окружения и многое другое.</a:t>
            </a:r>
          </a:p>
          <a:p>
            <a:r>
              <a:rPr lang="ru-RU" dirty="0"/>
              <a:t>Потребности в новых функциях и возможностях удовлетворяются при помощи масштабирования и построения </a:t>
            </a:r>
            <a:r>
              <a:rPr lang="ru-RU" dirty="0" err="1"/>
              <a:t>микросервисной</a:t>
            </a:r>
            <a:r>
              <a:rPr lang="ru-RU" dirty="0"/>
              <a:t> архитектуры. Это гарантирует простую интеграцию в уже существующие системы и поддержание отказоустойчивости каждого элемента. Использование искусственного интеллекта позволяет каждому решению адаптироваться к конкретным условиям и порождать новые интерфейсы взаимодействия с пользователями, приближаясь к использованию естественного человеческого языка.</a:t>
            </a:r>
          </a:p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048F3-0E0C-9442-912E-FAA950FBE6A6}" type="slidenum">
              <a:rPr lang="en-RU" smtClean="0"/>
              <a:t>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343285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 развитием </a:t>
            </a:r>
            <a:r>
              <a:rPr lang="ru-RU" dirty="0" err="1"/>
              <a:t>микроплатных</a:t>
            </a:r>
            <a:r>
              <a:rPr lang="ru-RU" dirty="0"/>
              <a:t> компьютеров и микроконтроллеров появилась возможность создавать компактных и производительных роботов, выполняющих определенные функции в зависимости от их предназначения. Роботы способны выполнять задачи, которые не под силу человеку. Они могут работать в экстремальных условиях и воспринимать огромное количество информации, которую часто можно получить лишь при помощи специального оборудования.</a:t>
            </a:r>
          </a:p>
          <a:p>
            <a:r>
              <a:rPr lang="ru-RU" dirty="0"/>
              <a:t>Использование подобных роботизированных систем позволяет специалистам заниматься их профильной деятельностью, не отвлекаясь на документооборот, рассылку сообщений и иные отвлекающие моменты. Также это позволяет задействовать меньшее количество низкоквалифицированных сотрудников, что приводит к экономии средств предприятий и исключению человеческого фактора. К сожалению, часто подобные решения достаточно дороги в производстве, но имеют высокую окупаемость. Также есть тенденция на уменьшение стоимости разработки и производства роботов из-за развития и оптимизации производственных линий при помощи тех же роботизированных систем.</a:t>
            </a:r>
          </a:p>
          <a:p>
            <a:r>
              <a:rPr lang="ru-RU" dirty="0"/>
              <a:t>Рассматривая рутинные процессы в образовательных организациях, можно с уверенностью полагать, что специально адаптированная роботизированная система способна решить большую часть существующих проблем. Одной системе под силу контролировать уборку помещений и территории, безопасность человеческих жизней, системы оповещения, сортировку и сохранность важной информации, документооборот, посещаемость студентов, поиск и агрегацию запрашиваемой информации; предоставлять средства коммуникации и онлайн образования, и на ряду с этим многое другое.</a:t>
            </a:r>
          </a:p>
          <a:p>
            <a:r>
              <a:rPr lang="ru-RU" dirty="0"/>
              <a:t>Уже сейчас есть готовые решения многих повседневных задач, но они слабо </a:t>
            </a:r>
            <a:r>
              <a:rPr lang="ru-RU" dirty="0" err="1"/>
              <a:t>адаптированны</a:t>
            </a:r>
            <a:r>
              <a:rPr lang="ru-RU" dirty="0"/>
              <a:t> под случайно взятую организацию, это возможно исправить усовершенствованием программной оболочки и масштабированием информационной системы. Правильно настроенная система не требует постоянного контроля со стороны технического специалиста, а в случае неполадки сама сообщит о проблеме. Современные интерфейсы позволяют расширить уже существующий кластер обычному пользователю, не имеющему определённых компетенций в робототехнике и программировании, что и отличает </a:t>
            </a:r>
            <a:r>
              <a:rPr lang="ru-RU" dirty="0" err="1"/>
              <a:t>микросервисную</a:t>
            </a:r>
            <a:r>
              <a:rPr lang="ru-RU" dirty="0"/>
              <a:t> архитектуру от монолитной.</a:t>
            </a:r>
          </a:p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048F3-0E0C-9442-912E-FAA950FBE6A6}" type="slidenum">
              <a:rPr lang="en-RU" smtClean="0"/>
              <a:t>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57508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048F3-0E0C-9442-912E-FAA950FBE6A6}" type="slidenum">
              <a:rPr lang="en-RU" smtClean="0"/>
              <a:t>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294771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048F3-0E0C-9442-912E-FAA950FBE6A6}" type="slidenum">
              <a:rPr lang="en-RU" smtClean="0"/>
              <a:t>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437608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048F3-0E0C-9442-912E-FAA950FBE6A6}" type="slidenum">
              <a:rPr lang="en-RU" smtClean="0"/>
              <a:t>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356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36D73-6A5E-A058-1A38-66FB72273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5BC816-3309-BFF7-8DD9-5AB7C0704F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F1D9F-AB3F-BF92-A0C1-3943824E0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4FD7-ADBC-9548-91F6-24F4EB94AECC}" type="datetimeFigureOut">
              <a:rPr lang="en-RU" smtClean="0"/>
              <a:t>18.05.2022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52BB98-C91E-F90B-236E-F69253B7C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AB1EA-1E68-8BB4-662C-A06555899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B1B3-7DD6-F44E-AF74-76252843049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13410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7352F-AF60-8BF4-F3B2-08FA2D6B3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EB74F5-B121-DEA4-C9C3-14B3D5126E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5E399-06B3-9278-802F-0B73C1989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4FD7-ADBC-9548-91F6-24F4EB94AECC}" type="datetimeFigureOut">
              <a:rPr lang="en-RU" smtClean="0"/>
              <a:t>18.05.2022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01DC2-9E66-2BF6-2FEE-4E6ED2452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C98E56-3169-35F4-0BBA-F5875CCAE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B1B3-7DD6-F44E-AF74-76252843049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91350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3D83CB-88D9-EFBF-849D-4770B1FA61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56496E-08FD-213F-EB89-91A9965B47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747B6-DABB-D056-FBC9-9BFC52280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4FD7-ADBC-9548-91F6-24F4EB94AECC}" type="datetimeFigureOut">
              <a:rPr lang="en-RU" smtClean="0"/>
              <a:t>18.05.2022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2685E-E759-E0DD-0BD2-62D711B19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5F80A-C628-0088-4878-77D24BDE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B1B3-7DD6-F44E-AF74-76252843049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90399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48603-4150-C930-927A-89D6C4CF9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85728-0768-2AC6-C179-6A74F2A4E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BB5F2-837F-8F0F-5039-7FF36D896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4FD7-ADBC-9548-91F6-24F4EB94AECC}" type="datetimeFigureOut">
              <a:rPr lang="en-RU" smtClean="0"/>
              <a:t>18.05.2022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17BE6-BFBB-A026-0DC2-03C5FB312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DA70A-59D2-EDBC-31EE-77B546AB6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B1B3-7DD6-F44E-AF74-76252843049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518749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E4FDA-F324-3E1B-FBBB-BF0CADECA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2D5834-9AE7-9FEE-AB9A-1A2F3786E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40242-9D97-B627-3A93-EEBCC54E9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4FD7-ADBC-9548-91F6-24F4EB94AECC}" type="datetimeFigureOut">
              <a:rPr lang="en-RU" smtClean="0"/>
              <a:t>18.05.2022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EDC57-D8A7-8B5C-5025-0CDDFB742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27A2A-F5BC-DB4E-E8E0-B1AC27D2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B1B3-7DD6-F44E-AF74-76252843049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005820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04E42-EE2A-C31F-E872-972D7D6FF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CC604-43BC-22BE-E4DA-04F6B6FA7E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D5DF7-719B-8AE2-DAAE-CC674C2C8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76CD94-77F8-665A-8EF3-BAA301DDF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4FD7-ADBC-9548-91F6-24F4EB94AECC}" type="datetimeFigureOut">
              <a:rPr lang="en-RU" smtClean="0"/>
              <a:t>18.05.2022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62BFC0-2356-0A0E-BACF-EC2947F8C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F3C5DD-2226-0399-C3A7-979D3C128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B1B3-7DD6-F44E-AF74-76252843049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528718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ED40B-4251-7B48-D81F-C83FFC663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E62E8-C1B5-06B4-2358-F8320EE8A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8BDEB8-816C-785A-F165-164E74E7B5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F793D2-0887-BC04-FEF3-D8EBAEBF5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27E0A0-FF7E-7788-A124-4F3F2C1C7E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BF4E86-A4B2-DC45-E416-7771462EC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4FD7-ADBC-9548-91F6-24F4EB94AECC}" type="datetimeFigureOut">
              <a:rPr lang="en-RU" smtClean="0"/>
              <a:t>18.05.2022</a:t>
            </a:fld>
            <a:endParaRPr lang="en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157B3C-94EF-022A-D42D-400AA8D4F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76C171-A999-560D-5FFA-D71B2E54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B1B3-7DD6-F44E-AF74-76252843049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688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357C9-0449-3E4B-4799-82CA6AB91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36DBBB-0151-535E-CFB5-C230B66C8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4FD7-ADBC-9548-91F6-24F4EB94AECC}" type="datetimeFigureOut">
              <a:rPr lang="en-RU" smtClean="0"/>
              <a:t>18.05.2022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FDAD72-1C9F-989D-180D-34FE7AB70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88D938-6C16-60E1-2B5D-EA99A06F6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B1B3-7DD6-F44E-AF74-76252843049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22955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6C9BC6-B735-652D-6122-B7389FADD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4FD7-ADBC-9548-91F6-24F4EB94AECC}" type="datetimeFigureOut">
              <a:rPr lang="en-RU" smtClean="0"/>
              <a:t>18.05.2022</a:t>
            </a:fld>
            <a:endParaRPr lang="en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A151-2FE9-0B5F-F05B-3C66FDBB1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08A78-33E3-EAC4-4990-37483644C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B1B3-7DD6-F44E-AF74-76252843049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260127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4F7F6-738A-8937-859E-6DA8AE909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2D082-2C20-045D-D914-2BD4544C0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BF08C1-271D-36D1-E83B-8C6B23026D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52E8E1-4F36-656B-3F97-5A4C9410A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4FD7-ADBC-9548-91F6-24F4EB94AECC}" type="datetimeFigureOut">
              <a:rPr lang="en-RU" smtClean="0"/>
              <a:t>18.05.2022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770B37-75DC-C831-65BD-E21C216F9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BE341-5A0C-0552-A4D7-59FDA8D42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B1B3-7DD6-F44E-AF74-76252843049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15683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5C04B-1E75-C15C-9151-B90648D3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D5241D-A83C-4AA8-4E92-3F4CD1694D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FBB2E9-CD0D-54B4-7D84-EF482E9D86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FA92A6-A071-8357-F637-917B93821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4FD7-ADBC-9548-91F6-24F4EB94AECC}" type="datetimeFigureOut">
              <a:rPr lang="en-RU" smtClean="0"/>
              <a:t>18.05.2022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EA6252-7387-42F7-E81D-A08C65C11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229393-95F8-9662-8A62-367365498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B1B3-7DD6-F44E-AF74-76252843049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06837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C8E686-C740-F7C8-0317-BC03428F6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B99D0-938B-C94B-2418-CDC1C4B0C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AB89E-CC1A-6E50-0432-B335648558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54FD7-ADBC-9548-91F6-24F4EB94AECC}" type="datetimeFigureOut">
              <a:rPr lang="en-RU" smtClean="0"/>
              <a:t>18.05.2022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5C221-CDAE-3041-C588-4D187E9BFC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78FC0-B894-ECE7-3E0D-F7F5D44F8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A5B1B3-7DD6-F44E-AF74-76252843049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810270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A22B89C4-7E4D-DC87-511B-28122B8F24BB}"/>
              </a:ext>
            </a:extLst>
          </p:cNvPr>
          <p:cNvSpPr txBox="1">
            <a:spLocks/>
          </p:cNvSpPr>
          <p:nvPr/>
        </p:nvSpPr>
        <p:spPr>
          <a:xfrm>
            <a:off x="948046" y="455569"/>
            <a:ext cx="10295907" cy="143260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Ивановский государственный химико-технологический университет</a:t>
            </a:r>
          </a:p>
          <a:p>
            <a:r>
              <a:rPr lang="ru-RU" sz="2000" dirty="0"/>
              <a:t>Кафедра информационных технологий и цифровой экономики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ED535C7-6429-56B4-487D-408ACE5357E3}"/>
              </a:ext>
            </a:extLst>
          </p:cNvPr>
          <p:cNvSpPr txBox="1">
            <a:spLocks/>
          </p:cNvSpPr>
          <p:nvPr/>
        </p:nvSpPr>
        <p:spPr>
          <a:xfrm>
            <a:off x="2959099" y="1367970"/>
            <a:ext cx="6273800" cy="52020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/>
              <a:t>Научно-исследовательская работа магистра</a:t>
            </a:r>
            <a:endParaRPr lang="en-RU" sz="180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020BE0F-419F-0396-AEF9-960BC2A8ABDC}"/>
              </a:ext>
            </a:extLst>
          </p:cNvPr>
          <p:cNvSpPr txBox="1">
            <a:spLocks/>
          </p:cNvSpPr>
          <p:nvPr/>
        </p:nvSpPr>
        <p:spPr>
          <a:xfrm>
            <a:off x="2959099" y="6067976"/>
            <a:ext cx="6273800" cy="3344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dirty="0"/>
              <a:t>ИВАНОВО 2022</a:t>
            </a:r>
            <a:endParaRPr lang="en-RU" sz="140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0626BEF-6F7F-537A-1B82-C5B7523B67A9}"/>
              </a:ext>
            </a:extLst>
          </p:cNvPr>
          <p:cNvSpPr txBox="1">
            <a:spLocks/>
          </p:cNvSpPr>
          <p:nvPr/>
        </p:nvSpPr>
        <p:spPr>
          <a:xfrm>
            <a:off x="2959099" y="2800578"/>
            <a:ext cx="6273800" cy="52020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/>
              <a:t>Исследование и разработка роботизированной системы для коммуникации и взаимодействия с людьми</a:t>
            </a:r>
            <a:endParaRPr lang="en-RU" sz="1800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144E160-9C39-F703-E453-F97C1798662A}"/>
              </a:ext>
            </a:extLst>
          </p:cNvPr>
          <p:cNvSpPr txBox="1">
            <a:spLocks/>
          </p:cNvSpPr>
          <p:nvPr/>
        </p:nvSpPr>
        <p:spPr>
          <a:xfrm>
            <a:off x="1428755" y="4412214"/>
            <a:ext cx="9334487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000" dirty="0"/>
              <a:t>Выполнил: </a:t>
            </a:r>
            <a:r>
              <a:rPr lang="ru-RU" sz="2000" dirty="0" err="1"/>
              <a:t>Зимнуров</a:t>
            </a:r>
            <a:r>
              <a:rPr lang="ru-RU" sz="2000" dirty="0"/>
              <a:t> М. Ф.</a:t>
            </a:r>
          </a:p>
          <a:p>
            <a:pPr marL="0" indent="0" algn="ctr">
              <a:buNone/>
            </a:pPr>
            <a:r>
              <a:rPr lang="ru-RU" sz="2000" dirty="0"/>
              <a:t>Научный руководитель: Доцент, </a:t>
            </a:r>
            <a:r>
              <a:rPr lang="ru-RU" sz="2000" dirty="0" err="1"/>
              <a:t>к.н.д</a:t>
            </a:r>
            <a:r>
              <a:rPr lang="ru-RU" sz="2000" dirty="0"/>
              <a:t> техн. Наук, Константинов Е. С.</a:t>
            </a:r>
            <a:endParaRPr lang="en-RU" sz="2000" dirty="0"/>
          </a:p>
        </p:txBody>
      </p:sp>
    </p:spTree>
    <p:extLst>
      <p:ext uri="{BB962C8B-B14F-4D97-AF65-F5344CB8AC3E}">
        <p14:creationId xmlns:p14="http://schemas.microsoft.com/office/powerpoint/2010/main" val="274564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4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  <p:bldP spid="9" grpId="0" build="p"/>
      <p:bldP spid="10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96BEEF-A7AF-E97E-44F3-4C96C5E1A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157216" cy="1344975"/>
          </a:xfrm>
        </p:spPr>
        <p:txBody>
          <a:bodyPr>
            <a:normAutofit/>
          </a:bodyPr>
          <a:lstStyle/>
          <a:p>
            <a:r>
              <a:rPr lang="ru-RU" sz="4000"/>
              <a:t>Устройство базового микросервиса</a:t>
            </a:r>
            <a:endParaRPr lang="en-RU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3F352-0C1E-406E-FCAB-3E073458C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121763"/>
            <a:ext cx="5157216" cy="3773010"/>
          </a:xfrm>
        </p:spPr>
        <p:txBody>
          <a:bodyPr>
            <a:normAutofit/>
          </a:bodyPr>
          <a:lstStyle/>
          <a:p>
            <a:r>
              <a:rPr lang="en-GB" sz="2000"/>
              <a:t>Logger (</a:t>
            </a:r>
            <a:r>
              <a:rPr lang="ru-RU" sz="2000"/>
              <a:t>ведение протокола)</a:t>
            </a:r>
            <a:endParaRPr lang="en-US" sz="2000"/>
          </a:p>
          <a:p>
            <a:r>
              <a:rPr lang="en-GB" sz="2000"/>
              <a:t>Database (</a:t>
            </a:r>
            <a:r>
              <a:rPr lang="ru-RU" sz="2000"/>
              <a:t>база данных)</a:t>
            </a:r>
            <a:endParaRPr lang="en-US" sz="2000"/>
          </a:p>
          <a:p>
            <a:r>
              <a:rPr lang="en-GB" sz="2000"/>
              <a:t>API (</a:t>
            </a:r>
            <a:r>
              <a:rPr lang="ru-RU" sz="2000"/>
              <a:t>интерфейс взаимодействия)</a:t>
            </a:r>
            <a:endParaRPr lang="en-RU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BD6A15-58D6-F723-813E-A4AC75BF9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642" y="777761"/>
            <a:ext cx="4736963" cy="514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03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6141396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306104-7D36-116F-B680-8A1C396FD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1384" y="640263"/>
            <a:ext cx="5129784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Результаты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D06141-5C2A-289C-C2B1-0C4081865B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4632" y="2287478"/>
            <a:ext cx="5126736" cy="2127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E614F3-6964-99B1-F400-10C813BF2ADC}"/>
              </a:ext>
            </a:extLst>
          </p:cNvPr>
          <p:cNvSpPr txBox="1"/>
          <p:nvPr/>
        </p:nvSpPr>
        <p:spPr>
          <a:xfrm>
            <a:off x="6501384" y="2121763"/>
            <a:ext cx="5129784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В заключение можно предположить, что с развитием роботизированных систем человеческая цивилизация приближается к новой промышленной революции, в результате которой исчезнут многие привычные на данный момент профессии, а у людей будет больше времени заниматься более сложными вещами, не отвлекаясь на рутинные задачи. Это будет достигаться повышением автономности уже существующих систем и методов.</a:t>
            </a:r>
          </a:p>
        </p:txBody>
      </p:sp>
    </p:spTree>
    <p:extLst>
      <p:ext uri="{BB962C8B-B14F-4D97-AF65-F5344CB8AC3E}">
        <p14:creationId xmlns:p14="http://schemas.microsoft.com/office/powerpoint/2010/main" val="668590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87207D9F-DFD8-2DC2-638F-B976ECB02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166199"/>
            <a:ext cx="10905066" cy="45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70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Четвёртая Технологическая Революция и будущее России">
            <a:extLst>
              <a:ext uri="{FF2B5EF4-FFF2-40B4-BE49-F238E27FC236}">
                <a16:creationId xmlns:a16="http://schemas.microsoft.com/office/drawing/2014/main" id="{849AFD53-8212-CEDC-6256-87E2C74158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4" r="-2" b="24898"/>
          <a:stretch/>
        </p:blipFill>
        <p:spPr bwMode="auto">
          <a:xfrm>
            <a:off x="6015107" y="-1"/>
            <a:ext cx="6176895" cy="293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Кто главный? Как соединить технологические уклады и промышленные революции  | Капитал страны">
            <a:extLst>
              <a:ext uri="{FF2B5EF4-FFF2-40B4-BE49-F238E27FC236}">
                <a16:creationId xmlns:a16="http://schemas.microsoft.com/office/drawing/2014/main" id="{4BD26201-1DEF-3B0F-A645-CADE3F44A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34" r="-1" b="2512"/>
          <a:stretch/>
        </p:blipFill>
        <p:spPr bwMode="auto">
          <a:xfrm>
            <a:off x="4203638" y="2937953"/>
            <a:ext cx="7988360" cy="392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F699A1-4514-9900-AAEE-7514D1B40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ru-RU"/>
              <a:t>Введение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6CC05-F365-7305-0B3C-E960B45E5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>
            <a:normAutofit/>
          </a:bodyPr>
          <a:lstStyle/>
          <a:p>
            <a:r>
              <a:rPr lang="ru-RU" sz="2000"/>
              <a:t>В своём стремлении облегчить жизнь люди в разные времена изобретали актуальные средства оптимизации повседневной деятельности.</a:t>
            </a:r>
            <a:endParaRPr lang="en-RU" sz="2000"/>
          </a:p>
        </p:txBody>
      </p:sp>
    </p:spTree>
    <p:extLst>
      <p:ext uri="{BB962C8B-B14F-4D97-AF65-F5344CB8AC3E}">
        <p14:creationId xmlns:p14="http://schemas.microsoft.com/office/powerpoint/2010/main" val="3857362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Как устроены современные роботы — Национальный исследовательский  университет «Высшая школа экономики»">
            <a:extLst>
              <a:ext uri="{FF2B5EF4-FFF2-40B4-BE49-F238E27FC236}">
                <a16:creationId xmlns:a16="http://schemas.microsoft.com/office/drawing/2014/main" id="{4B3D822A-2794-269C-324C-25330D8198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41" r="-1" b="-1"/>
          <a:stretch/>
        </p:blipFill>
        <p:spPr bwMode="auto">
          <a:xfrm>
            <a:off x="4767943" y="10"/>
            <a:ext cx="742405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7A9A6A7-E39F-4FDE-84E7-DF614CAD5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1EFB6BDD-6CEB-4245-A31D-D56E4BEB0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ECFC55-1666-F169-E2D5-8EDED2B2C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4851399"/>
            <a:ext cx="6159465" cy="1325563"/>
          </a:xfrm>
        </p:spPr>
        <p:txBody>
          <a:bodyPr>
            <a:normAutofit/>
          </a:bodyPr>
          <a:lstStyle/>
          <a:p>
            <a:r>
              <a:rPr lang="ru-RU"/>
              <a:t>Цель работы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EAD51-EA24-6C4D-EEC3-5B316C700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365760"/>
            <a:ext cx="4330664" cy="415436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ru-RU" sz="2000"/>
              <a:t>Исследование и разработка роботизированной системы для коммуникации и взаимодействия с людьми на основе заложенных данных. </a:t>
            </a:r>
            <a:endParaRPr lang="en-RU" sz="2000"/>
          </a:p>
        </p:txBody>
      </p:sp>
    </p:spTree>
    <p:extLst>
      <p:ext uri="{BB962C8B-B14F-4D97-AF65-F5344CB8AC3E}">
        <p14:creationId xmlns:p14="http://schemas.microsoft.com/office/powerpoint/2010/main" val="149993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3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A7CD4-0A41-8EA0-6194-8DDEBB7F7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157216" cy="1344975"/>
          </a:xfrm>
        </p:spPr>
        <p:txBody>
          <a:bodyPr>
            <a:normAutofit/>
          </a:bodyPr>
          <a:lstStyle/>
          <a:p>
            <a:r>
              <a:rPr lang="ru-RU" sz="4000"/>
              <a:t>Новизна</a:t>
            </a:r>
            <a:endParaRPr lang="en-RU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CA1A4-F037-7C87-1305-EB09BA202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121763"/>
            <a:ext cx="5157216" cy="3773010"/>
          </a:xfrm>
        </p:spPr>
        <p:txBody>
          <a:bodyPr>
            <a:normAutofit/>
          </a:bodyPr>
          <a:lstStyle/>
          <a:p>
            <a:r>
              <a:rPr lang="ru-RU" sz="2000"/>
              <a:t>Применение современных технологий для построения и применения моделей машинного обучения и генетических алгоритмов для распознавания звука и образов, а также модели взаимодействия на естественном языке.</a:t>
            </a:r>
            <a:endParaRPr lang="en-US" sz="2000"/>
          </a:p>
          <a:p>
            <a:r>
              <a:rPr lang="ru-RU" sz="2000"/>
              <a:t>Использование распределенной, микросервисной архитектуры для взаимодействия системы с пользователями на основе и опыте роботизированных решений.</a:t>
            </a:r>
            <a:endParaRPr lang="en-US" sz="2000"/>
          </a:p>
          <a:p>
            <a:endParaRPr lang="en-RU" sz="2000"/>
          </a:p>
        </p:txBody>
      </p:sp>
      <p:pic>
        <p:nvPicPr>
          <p:cNvPr id="19" name="Graphic 6" descr="Robot Outline">
            <a:extLst>
              <a:ext uri="{FF2B5EF4-FFF2-40B4-BE49-F238E27FC236}">
                <a16:creationId xmlns:a16="http://schemas.microsoft.com/office/drawing/2014/main" id="{DBFE42DD-E6FE-24D8-1E6B-043167F16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9642" y="982794"/>
            <a:ext cx="4736963" cy="47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275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Что такое UX/UI дизайн и почему это важно для сайта | SILVERWEB">
            <a:extLst>
              <a:ext uri="{FF2B5EF4-FFF2-40B4-BE49-F238E27FC236}">
                <a16:creationId xmlns:a16="http://schemas.microsoft.com/office/drawing/2014/main" id="{A6346DFD-631B-FE42-D154-AE0DB1640F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4" r="14272" b="-1"/>
          <a:stretch/>
        </p:blipFill>
        <p:spPr bwMode="auto">
          <a:xfrm>
            <a:off x="20" y="10"/>
            <a:ext cx="617605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33CBE267-1877-479F-82F0-E4BAA5BCE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2454423" y="0"/>
            <a:ext cx="9737577" cy="6858478"/>
          </a:xfrm>
          <a:custGeom>
            <a:avLst/>
            <a:gdLst>
              <a:gd name="connsiteX0" fmla="*/ 0 w 9737577"/>
              <a:gd name="connsiteY0" fmla="*/ 0 h 6858478"/>
              <a:gd name="connsiteX1" fmla="*/ 268876 w 9737577"/>
              <a:gd name="connsiteY1" fmla="*/ 0 h 6858478"/>
              <a:gd name="connsiteX2" fmla="*/ 1554480 w 9737577"/>
              <a:gd name="connsiteY2" fmla="*/ 0 h 6858478"/>
              <a:gd name="connsiteX3" fmla="*/ 5489397 w 9737577"/>
              <a:gd name="connsiteY3" fmla="*/ 0 h 6858478"/>
              <a:gd name="connsiteX4" fmla="*/ 6555625 w 9737577"/>
              <a:gd name="connsiteY4" fmla="*/ 0 h 6858478"/>
              <a:gd name="connsiteX5" fmla="*/ 6561202 w 9737577"/>
              <a:gd name="connsiteY5" fmla="*/ 0 h 6858478"/>
              <a:gd name="connsiteX6" fmla="*/ 9737577 w 9737577"/>
              <a:gd name="connsiteY6" fmla="*/ 6858478 h 6858478"/>
              <a:gd name="connsiteX7" fmla="*/ 2313022 w 9737577"/>
              <a:gd name="connsiteY7" fmla="*/ 6858478 h 6858478"/>
              <a:gd name="connsiteX8" fmla="*/ 2313282 w 9737577"/>
              <a:gd name="connsiteY8" fmla="*/ 6857916 h 6858478"/>
              <a:gd name="connsiteX9" fmla="*/ 1554480 w 9737577"/>
              <a:gd name="connsiteY9" fmla="*/ 6857916 h 6858478"/>
              <a:gd name="connsiteX10" fmla="*/ 1554480 w 9737577"/>
              <a:gd name="connsiteY10" fmla="*/ 6858000 h 6858478"/>
              <a:gd name="connsiteX11" fmla="*/ 0 w 9737577"/>
              <a:gd name="connsiteY11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37577" h="6858478">
                <a:moveTo>
                  <a:pt x="0" y="0"/>
                </a:moveTo>
                <a:lnTo>
                  <a:pt x="268876" y="0"/>
                </a:lnTo>
                <a:lnTo>
                  <a:pt x="1554480" y="0"/>
                </a:lnTo>
                <a:lnTo>
                  <a:pt x="5489397" y="0"/>
                </a:lnTo>
                <a:lnTo>
                  <a:pt x="6555625" y="0"/>
                </a:lnTo>
                <a:lnTo>
                  <a:pt x="6561202" y="0"/>
                </a:lnTo>
                <a:lnTo>
                  <a:pt x="9737577" y="6858478"/>
                </a:lnTo>
                <a:lnTo>
                  <a:pt x="2313022" y="6858478"/>
                </a:lnTo>
                <a:lnTo>
                  <a:pt x="2313282" y="6857916"/>
                </a:lnTo>
                <a:lnTo>
                  <a:pt x="1554480" y="6857916"/>
                </a:lnTo>
                <a:lnTo>
                  <a:pt x="15544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F2EA12E3-1C9E-43D7-ABCC-C16A6ED4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2883049" y="0"/>
            <a:ext cx="9308951" cy="6858478"/>
          </a:xfrm>
          <a:custGeom>
            <a:avLst/>
            <a:gdLst>
              <a:gd name="connsiteX0" fmla="*/ 0 w 9308951"/>
              <a:gd name="connsiteY0" fmla="*/ 0 h 6858478"/>
              <a:gd name="connsiteX1" fmla="*/ 838200 w 9308951"/>
              <a:gd name="connsiteY1" fmla="*/ 0 h 6858478"/>
              <a:gd name="connsiteX2" fmla="*/ 838200 w 9308951"/>
              <a:gd name="connsiteY2" fmla="*/ 479 h 6858478"/>
              <a:gd name="connsiteX3" fmla="*/ 1230899 w 9308951"/>
              <a:gd name="connsiteY3" fmla="*/ 479 h 6858478"/>
              <a:gd name="connsiteX4" fmla="*/ 1230899 w 9308951"/>
              <a:gd name="connsiteY4" fmla="*/ 0 h 6858478"/>
              <a:gd name="connsiteX5" fmla="*/ 5060771 w 9308951"/>
              <a:gd name="connsiteY5" fmla="*/ 0 h 6858478"/>
              <a:gd name="connsiteX6" fmla="*/ 6126999 w 9308951"/>
              <a:gd name="connsiteY6" fmla="*/ 0 h 6858478"/>
              <a:gd name="connsiteX7" fmla="*/ 6132576 w 9308951"/>
              <a:gd name="connsiteY7" fmla="*/ 0 h 6858478"/>
              <a:gd name="connsiteX8" fmla="*/ 9308951 w 9308951"/>
              <a:gd name="connsiteY8" fmla="*/ 6858478 h 6858478"/>
              <a:gd name="connsiteX9" fmla="*/ 1884396 w 9308951"/>
              <a:gd name="connsiteY9" fmla="*/ 6858478 h 6858478"/>
              <a:gd name="connsiteX10" fmla="*/ 1884656 w 9308951"/>
              <a:gd name="connsiteY10" fmla="*/ 6857916 h 6858478"/>
              <a:gd name="connsiteX11" fmla="*/ 1230899 w 9308951"/>
              <a:gd name="connsiteY11" fmla="*/ 6857916 h 6858478"/>
              <a:gd name="connsiteX12" fmla="*/ 1230899 w 9308951"/>
              <a:gd name="connsiteY12" fmla="*/ 6858478 h 6858478"/>
              <a:gd name="connsiteX13" fmla="*/ 651890 w 9308951"/>
              <a:gd name="connsiteY13" fmla="*/ 6858478 h 6858478"/>
              <a:gd name="connsiteX14" fmla="*/ 651890 w 9308951"/>
              <a:gd name="connsiteY14" fmla="*/ 6858000 h 6858478"/>
              <a:gd name="connsiteX15" fmla="*/ 0 w 9308951"/>
              <a:gd name="connsiteY15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308951" h="6858478">
                <a:moveTo>
                  <a:pt x="0" y="0"/>
                </a:moveTo>
                <a:lnTo>
                  <a:pt x="838200" y="0"/>
                </a:lnTo>
                <a:lnTo>
                  <a:pt x="838200" y="479"/>
                </a:lnTo>
                <a:lnTo>
                  <a:pt x="1230899" y="479"/>
                </a:lnTo>
                <a:lnTo>
                  <a:pt x="1230899" y="0"/>
                </a:lnTo>
                <a:lnTo>
                  <a:pt x="5060771" y="0"/>
                </a:lnTo>
                <a:lnTo>
                  <a:pt x="6126999" y="0"/>
                </a:lnTo>
                <a:lnTo>
                  <a:pt x="6132576" y="0"/>
                </a:lnTo>
                <a:lnTo>
                  <a:pt x="9308951" y="6858478"/>
                </a:lnTo>
                <a:lnTo>
                  <a:pt x="1884396" y="6858478"/>
                </a:lnTo>
                <a:lnTo>
                  <a:pt x="1884656" y="6857916"/>
                </a:lnTo>
                <a:lnTo>
                  <a:pt x="1230899" y="6857916"/>
                </a:lnTo>
                <a:lnTo>
                  <a:pt x="1230899" y="6858478"/>
                </a:lnTo>
                <a:lnTo>
                  <a:pt x="651890" y="6858478"/>
                </a:lnTo>
                <a:lnTo>
                  <a:pt x="6518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E898D-E71A-A078-4639-51D0E3C5C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943" y="365125"/>
            <a:ext cx="5442856" cy="1325563"/>
          </a:xfrm>
        </p:spPr>
        <p:txBody>
          <a:bodyPr>
            <a:normAutofit/>
          </a:bodyPr>
          <a:lstStyle/>
          <a:p>
            <a:r>
              <a:rPr lang="ru-RU" dirty="0"/>
              <a:t>Материалы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CE67D-05D6-E43F-AB0C-95765A924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943" y="2022601"/>
            <a:ext cx="5442856" cy="4154361"/>
          </a:xfrm>
        </p:spPr>
        <p:txBody>
          <a:bodyPr>
            <a:normAutofit/>
          </a:bodyPr>
          <a:lstStyle/>
          <a:p>
            <a:r>
              <a:rPr lang="ru-RU" sz="2000"/>
              <a:t>Адаптируемость</a:t>
            </a:r>
          </a:p>
          <a:p>
            <a:r>
              <a:rPr lang="ru-RU" sz="2000"/>
              <a:t>Кастомизация</a:t>
            </a:r>
          </a:p>
          <a:p>
            <a:r>
              <a:rPr lang="ru-RU" sz="2000"/>
              <a:t>Пользовательские интерфейсы</a:t>
            </a:r>
          </a:p>
          <a:p>
            <a:r>
              <a:rPr lang="ru-RU" sz="2000"/>
              <a:t>Пользовательские предпочтения</a:t>
            </a:r>
            <a:endParaRPr lang="en-RU" sz="2000"/>
          </a:p>
        </p:txBody>
      </p:sp>
    </p:spTree>
    <p:extLst>
      <p:ext uri="{BB962C8B-B14F-4D97-AF65-F5344CB8AC3E}">
        <p14:creationId xmlns:p14="http://schemas.microsoft.com/office/powerpoint/2010/main" val="1355094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70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1" name="Freeform: Shape 72">
            <a:extLst>
              <a:ext uri="{FF2B5EF4-FFF2-40B4-BE49-F238E27FC236}">
                <a16:creationId xmlns:a16="http://schemas.microsoft.com/office/drawing/2014/main" id="{64965EAE-E41A-435F-B993-07E824B6C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02" name="Freeform: Shape 74">
            <a:extLst>
              <a:ext uri="{FF2B5EF4-FFF2-40B4-BE49-F238E27FC236}">
                <a16:creationId xmlns:a16="http://schemas.microsoft.com/office/drawing/2014/main" id="{152F8994-E6D4-4311-9548-C3607BC43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08C24E-10CC-D5D8-7B24-E6201B9C0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>
            <a:normAutofit/>
          </a:bodyPr>
          <a:lstStyle/>
          <a:p>
            <a:r>
              <a:rPr lang="ru-RU"/>
              <a:t>Методы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F99FA-AC78-4BCE-28DB-F1FDC13DD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142091" cy="3399518"/>
          </a:xfrm>
        </p:spPr>
        <p:txBody>
          <a:bodyPr>
            <a:normAutofit/>
          </a:bodyPr>
          <a:lstStyle/>
          <a:p>
            <a:r>
              <a:rPr lang="ru-RU" sz="2000"/>
              <a:t>Генетические алгоритмы</a:t>
            </a:r>
          </a:p>
          <a:p>
            <a:r>
              <a:rPr lang="ru-RU" sz="2000"/>
              <a:t>Отображение многомерного вектора</a:t>
            </a:r>
          </a:p>
          <a:p>
            <a:r>
              <a:rPr lang="ru-RU" sz="2000"/>
              <a:t>Микросервисы</a:t>
            </a:r>
          </a:p>
          <a:p>
            <a:r>
              <a:rPr lang="ru-RU" sz="2000"/>
              <a:t>Микроплатные компьютеры</a:t>
            </a:r>
            <a:endParaRPr lang="en-RU" sz="2000"/>
          </a:p>
        </p:txBody>
      </p:sp>
      <p:pic>
        <p:nvPicPr>
          <p:cNvPr id="4098" name="Picture 2" descr="Отличия одноплатных компьютеров Orange pi и Raspberry pi, что купить? »  Сайт для электриков - статьи, советы, примеры, схемы">
            <a:extLst>
              <a:ext uri="{FF2B5EF4-FFF2-40B4-BE49-F238E27FC236}">
                <a16:creationId xmlns:a16="http://schemas.microsoft.com/office/drawing/2014/main" id="{6C0A527C-EA3D-C91F-299F-8E344F937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83141" y="555387"/>
            <a:ext cx="3936488" cy="203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6C1F790A-B3FA-ACD9-C937-7CCA7EBC6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92179" y="2994128"/>
            <a:ext cx="4227450" cy="317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351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08C24E-10CC-D5D8-7B24-E6201B9C0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34" y="2756512"/>
            <a:ext cx="5221266" cy="1344975"/>
          </a:xfrm>
        </p:spPr>
        <p:txBody>
          <a:bodyPr>
            <a:normAutofit/>
          </a:bodyPr>
          <a:lstStyle/>
          <a:p>
            <a:r>
              <a:rPr lang="ru-RU" sz="4000" dirty="0"/>
              <a:t>Генетический алгоритм</a:t>
            </a:r>
            <a:endParaRPr lang="en-RU" sz="4000" dirty="0"/>
          </a:p>
        </p:txBody>
      </p:sp>
      <p:pic>
        <p:nvPicPr>
          <p:cNvPr id="14" name="Picture 2" descr="image">
            <a:extLst>
              <a:ext uri="{FF2B5EF4-FFF2-40B4-BE49-F238E27FC236}">
                <a16:creationId xmlns:a16="http://schemas.microsoft.com/office/drawing/2014/main" id="{ECA5062E-273B-FEDD-53E3-A5B62FDAA6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797" y="1365250"/>
            <a:ext cx="4445000" cy="41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897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16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2" name="Group 18">
            <a:extLst>
              <a:ext uri="{FF2B5EF4-FFF2-40B4-BE49-F238E27FC236}">
                <a16:creationId xmlns:a16="http://schemas.microsoft.com/office/drawing/2014/main" id="{7B97D490-7127-408B-874C-DAD83F77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5671185" cy="6858000"/>
            <a:chOff x="0" y="0"/>
            <a:chExt cx="4709160" cy="6858000"/>
          </a:xfrm>
        </p:grpSpPr>
        <p:sp>
          <p:nvSpPr>
            <p:cNvPr id="63" name="Rectangle 19">
              <a:extLst>
                <a:ext uri="{FF2B5EF4-FFF2-40B4-BE49-F238E27FC236}">
                  <a16:creationId xmlns:a16="http://schemas.microsoft.com/office/drawing/2014/main" id="{A376EFB1-01CF-419F-ABF1-2AF02BBFCB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4709160" cy="6858000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: Shape 20">
              <a:extLst>
                <a:ext uri="{FF2B5EF4-FFF2-40B4-BE49-F238E27FC236}">
                  <a16:creationId xmlns:a16="http://schemas.microsoft.com/office/drawing/2014/main" id="{FF9DEA15-78BD-4750-AA18-B9F28A6D5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3284331" cy="6858000"/>
            </a:xfrm>
            <a:custGeom>
              <a:avLst/>
              <a:gdLst>
                <a:gd name="connsiteX0" fmla="*/ 0 w 4319042"/>
                <a:gd name="connsiteY0" fmla="*/ 0 h 6858000"/>
                <a:gd name="connsiteX1" fmla="*/ 1142888 w 4319042"/>
                <a:gd name="connsiteY1" fmla="*/ 0 h 6858000"/>
                <a:gd name="connsiteX2" fmla="*/ 4319042 w 4319042"/>
                <a:gd name="connsiteY2" fmla="*/ 6858000 h 6858000"/>
                <a:gd name="connsiteX3" fmla="*/ 0 w 431904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9042" h="6858000">
                  <a:moveTo>
                    <a:pt x="0" y="0"/>
                  </a:moveTo>
                  <a:lnTo>
                    <a:pt x="1142888" y="0"/>
                  </a:lnTo>
                  <a:lnTo>
                    <a:pt x="431904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858722E-E927-7ACE-A7CF-82E75DE2D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4133088" cy="5257800"/>
          </a:xfrm>
        </p:spPr>
        <p:txBody>
          <a:bodyPr>
            <a:normAutofit/>
          </a:bodyPr>
          <a:lstStyle/>
          <a:p>
            <a:r>
              <a:rPr lang="ru-RU">
                <a:solidFill>
                  <a:schemeClr val="bg1"/>
                </a:solidFill>
              </a:rPr>
              <a:t>Жизненный цикл</a:t>
            </a:r>
            <a:endParaRPr lang="en-RU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8E8AB-5335-81C7-FFC4-EE2152CAB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504" y="640081"/>
            <a:ext cx="5166360" cy="5257800"/>
          </a:xfrm>
        </p:spPr>
        <p:txBody>
          <a:bodyPr anchor="ctr">
            <a:normAutofit/>
          </a:bodyPr>
          <a:lstStyle/>
          <a:p>
            <a:r>
              <a:rPr lang="ru-RU" sz="2400"/>
              <a:t>Подготовка</a:t>
            </a:r>
          </a:p>
          <a:p>
            <a:r>
              <a:rPr lang="ru-RU" sz="2400"/>
              <a:t>Проектирование</a:t>
            </a:r>
          </a:p>
          <a:p>
            <a:r>
              <a:rPr lang="ru-RU" sz="2400"/>
              <a:t>Дизайн</a:t>
            </a:r>
          </a:p>
          <a:p>
            <a:r>
              <a:rPr lang="ru-RU" sz="2400"/>
              <a:t>Кодирование</a:t>
            </a:r>
          </a:p>
          <a:p>
            <a:r>
              <a:rPr lang="ru-RU" sz="2400"/>
              <a:t>Тестирование</a:t>
            </a:r>
          </a:p>
          <a:p>
            <a:r>
              <a:rPr lang="ru-RU" sz="2400"/>
              <a:t>Документирование</a:t>
            </a:r>
          </a:p>
          <a:p>
            <a:r>
              <a:rPr lang="ru-RU" sz="2400"/>
              <a:t>Внедрение</a:t>
            </a:r>
          </a:p>
          <a:p>
            <a:r>
              <a:rPr lang="ru-RU" sz="2400"/>
              <a:t>Сопровождение</a:t>
            </a:r>
          </a:p>
          <a:p>
            <a:endParaRPr lang="en-RU" sz="2400"/>
          </a:p>
        </p:txBody>
      </p:sp>
    </p:spTree>
    <p:extLst>
      <p:ext uri="{BB962C8B-B14F-4D97-AF65-F5344CB8AC3E}">
        <p14:creationId xmlns:p14="http://schemas.microsoft.com/office/powerpoint/2010/main" val="3776650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1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3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5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3674DB-38D6-C5C8-3213-DD182C4E3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157216" cy="1344975"/>
          </a:xfrm>
        </p:spPr>
        <p:txBody>
          <a:bodyPr>
            <a:normAutofit/>
          </a:bodyPr>
          <a:lstStyle/>
          <a:p>
            <a:r>
              <a:rPr lang="ru-RU" sz="2800"/>
              <a:t>Описание концепта сингулярности любого сервиса </a:t>
            </a:r>
            <a:endParaRPr lang="en-RU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DD18F-EE09-CBBF-1B12-1C5E62F75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121763"/>
            <a:ext cx="5157216" cy="3773010"/>
          </a:xfrm>
        </p:spPr>
        <p:txBody>
          <a:bodyPr>
            <a:normAutofit/>
          </a:bodyPr>
          <a:lstStyle/>
          <a:p>
            <a:r>
              <a:rPr lang="en-GB" sz="2000"/>
              <a:t>Vision (</a:t>
            </a:r>
            <a:r>
              <a:rPr lang="ru-RU" sz="2000"/>
              <a:t>зрение)</a:t>
            </a:r>
          </a:p>
          <a:p>
            <a:r>
              <a:rPr lang="en-GB" sz="2000"/>
              <a:t>Voice (</a:t>
            </a:r>
            <a:r>
              <a:rPr lang="ru-RU" sz="2000"/>
              <a:t>общение)</a:t>
            </a:r>
          </a:p>
          <a:p>
            <a:r>
              <a:rPr lang="en-GB" sz="2000"/>
              <a:t>Data process (</a:t>
            </a:r>
            <a:r>
              <a:rPr lang="ru-RU" sz="2000"/>
              <a:t>обработка данных)</a:t>
            </a:r>
          </a:p>
          <a:p>
            <a:r>
              <a:rPr lang="en-GB" sz="2000"/>
              <a:t>Auth (</a:t>
            </a:r>
            <a:r>
              <a:rPr lang="ru-RU" sz="2000"/>
              <a:t>авторизация)</a:t>
            </a:r>
            <a:endParaRPr lang="en-RU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C8E233-1AE9-8B9C-4CDD-7B539A727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642" y="1325224"/>
            <a:ext cx="4736963" cy="405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100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819</Words>
  <Application>Microsoft Macintosh PowerPoint</Application>
  <PresentationFormat>Widescreen</PresentationFormat>
  <Paragraphs>69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Введение</vt:lpstr>
      <vt:lpstr>Цель работы</vt:lpstr>
      <vt:lpstr>Новизна</vt:lpstr>
      <vt:lpstr>Материалы</vt:lpstr>
      <vt:lpstr>Методы</vt:lpstr>
      <vt:lpstr>Генетический алгоритм</vt:lpstr>
      <vt:lpstr>Жизненный цикл</vt:lpstr>
      <vt:lpstr>Описание концепта сингулярности любого сервиса </vt:lpstr>
      <vt:lpstr>Устройство базового микросервиса</vt:lpstr>
      <vt:lpstr>Результаты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Исследование и разработка роботизированной системы для коммуникации и взаимодействия с людьми</dc:title>
  <dc:creator>Marat Zimnurov</dc:creator>
  <cp:lastModifiedBy>Marat Zimnurov</cp:lastModifiedBy>
  <cp:revision>12</cp:revision>
  <dcterms:created xsi:type="dcterms:W3CDTF">2022-05-17T21:00:50Z</dcterms:created>
  <dcterms:modified xsi:type="dcterms:W3CDTF">2022-05-18T06:19:17Z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535040-0af2-483f-adc3-a132c21e3e2b_Enabled">
    <vt:lpwstr>true</vt:lpwstr>
  </property>
  <property fmtid="{D5CDD505-2E9C-101B-9397-08002B2CF9AE}" pid="3" name="MSIP_Label_2a535040-0af2-483f-adc3-a132c21e3e2b_SetDate">
    <vt:lpwstr>2022-05-17T21:00:51Z</vt:lpwstr>
  </property>
  <property fmtid="{D5CDD505-2E9C-101B-9397-08002B2CF9AE}" pid="4" name="MSIP_Label_2a535040-0af2-483f-adc3-a132c21e3e2b_Method">
    <vt:lpwstr>Standard</vt:lpwstr>
  </property>
  <property fmtid="{D5CDD505-2E9C-101B-9397-08002B2CF9AE}" pid="5" name="MSIP_Label_2a535040-0af2-483f-adc3-a132c21e3e2b_Name">
    <vt:lpwstr>EPAM_Confidential</vt:lpwstr>
  </property>
  <property fmtid="{D5CDD505-2E9C-101B-9397-08002B2CF9AE}" pid="6" name="MSIP_Label_2a535040-0af2-483f-adc3-a132c21e3e2b_SiteId">
    <vt:lpwstr>b41b72d0-4e9f-4c26-8a69-f949f367c91d</vt:lpwstr>
  </property>
  <property fmtid="{D5CDD505-2E9C-101B-9397-08002B2CF9AE}" pid="7" name="MSIP_Label_2a535040-0af2-483f-adc3-a132c21e3e2b_ActionId">
    <vt:lpwstr>ad6f6a65-52a7-4e22-8d8f-21fc6e4b7e88</vt:lpwstr>
  </property>
  <property fmtid="{D5CDD505-2E9C-101B-9397-08002B2CF9AE}" pid="8" name="MSIP_Label_2a535040-0af2-483f-adc3-a132c21e3e2b_ContentBits">
    <vt:lpwstr>0</vt:lpwstr>
  </property>
</Properties>
</file>